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4"/>
  </p:sldMasterIdLst>
  <p:notesMasterIdLst>
    <p:notesMasterId r:id="rId32"/>
  </p:notesMasterIdLst>
  <p:sldIdLst>
    <p:sldId id="256" r:id="rId5"/>
    <p:sldId id="257" r:id="rId6"/>
    <p:sldId id="267" r:id="rId7"/>
    <p:sldId id="274" r:id="rId8"/>
    <p:sldId id="270" r:id="rId9"/>
    <p:sldId id="278" r:id="rId10"/>
    <p:sldId id="279" r:id="rId11"/>
    <p:sldId id="280" r:id="rId12"/>
    <p:sldId id="287" r:id="rId13"/>
    <p:sldId id="281" r:id="rId14"/>
    <p:sldId id="282" r:id="rId15"/>
    <p:sldId id="283" r:id="rId16"/>
    <p:sldId id="284" r:id="rId17"/>
    <p:sldId id="285" r:id="rId18"/>
    <p:sldId id="286" r:id="rId19"/>
    <p:sldId id="297" r:id="rId20"/>
    <p:sldId id="288" r:id="rId21"/>
    <p:sldId id="289" r:id="rId22"/>
    <p:sldId id="290" r:id="rId23"/>
    <p:sldId id="273" r:id="rId24"/>
    <p:sldId id="272" r:id="rId25"/>
    <p:sldId id="275" r:id="rId26"/>
    <p:sldId id="276" r:id="rId27"/>
    <p:sldId id="298" r:id="rId28"/>
    <p:sldId id="299" r:id="rId29"/>
    <p:sldId id="300" r:id="rId30"/>
    <p:sldId id="271" r:id="rId31"/>
  </p:sldIdLst>
  <p:sldSz cx="9144000" cy="6858000" type="screen4x3"/>
  <p:notesSz cx="6858000" cy="9144000"/>
  <p:defaultTextStyle>
    <a:defPPr>
      <a:defRPr lang="ru-RU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82" d="100"/>
          <a:sy n="82" d="100"/>
        </p:scale>
        <p:origin x="148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нормативные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¨Раздел 1. Общие положения </c:v>
                </c:pt>
                <c:pt idx="1">
                  <c:v>¨Раздел 2. Общая характеристика образовательной программы  </c:v>
                </c:pt>
                <c:pt idx="2">
                  <c:v>¨Раздел 3. Характеристика профессиональной деятельности выпускника </c:v>
                </c:pt>
                <c:pt idx="3">
                  <c:v>¨Раздел 4. Планируемые результаты освоения образовательной программы  </c:v>
                </c:pt>
                <c:pt idx="4">
                  <c:v>¨Раздел 5. Примерная структура образовательной программы </c:v>
                </c:pt>
                <c:pt idx="5">
                  <c:v>¨Раздел 6. Примерные условия реализации образовательной программы </c:v>
                </c:pt>
                <c:pt idx="6">
                  <c:v>¨Раздел 7. Формирование фонда оценочных средств для проведения государственной итоговой аттестации и организация оценочных процедур по программе </c:v>
                </c:pt>
                <c:pt idx="7">
                  <c:v>¨Раздел 8. Разработчики примерной основной образовательной программы 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90</c:v>
                </c:pt>
                <c:pt idx="1">
                  <c:v>100</c:v>
                </c:pt>
                <c:pt idx="2">
                  <c:v>100</c:v>
                </c:pt>
                <c:pt idx="3">
                  <c:v>70</c:v>
                </c:pt>
                <c:pt idx="4">
                  <c:v>30</c:v>
                </c:pt>
                <c:pt idx="5">
                  <c:v>20</c:v>
                </c:pt>
                <c:pt idx="6">
                  <c:v>100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0-4F7E-9E4E-85C4B535EC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авторские данные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¨Раздел 1. Общие положения </c:v>
                </c:pt>
                <c:pt idx="1">
                  <c:v>¨Раздел 2. Общая характеристика образовательной программы  </c:v>
                </c:pt>
                <c:pt idx="2">
                  <c:v>¨Раздел 3. Характеристика профессиональной деятельности выпускника </c:v>
                </c:pt>
                <c:pt idx="3">
                  <c:v>¨Раздел 4. Планируемые результаты освоения образовательной программы  </c:v>
                </c:pt>
                <c:pt idx="4">
                  <c:v>¨Раздел 5. Примерная структура образовательной программы </c:v>
                </c:pt>
                <c:pt idx="5">
                  <c:v>¨Раздел 6. Примерные условия реализации образовательной программы </c:v>
                </c:pt>
                <c:pt idx="6">
                  <c:v>¨Раздел 7. Формирование фонда оценочных средств для проведения государственной итоговой аттестации и организация оценочных процедур по программе </c:v>
                </c:pt>
                <c:pt idx="7">
                  <c:v>¨Раздел 8. Разработчики примерной основной образовательной программы  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10</c:v>
                </c:pt>
                <c:pt idx="1">
                  <c:v>0</c:v>
                </c:pt>
                <c:pt idx="2">
                  <c:v>0</c:v>
                </c:pt>
                <c:pt idx="3">
                  <c:v>30</c:v>
                </c:pt>
                <c:pt idx="4">
                  <c:v>70</c:v>
                </c:pt>
                <c:pt idx="5">
                  <c:v>80</c:v>
                </c:pt>
                <c:pt idx="6">
                  <c:v>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E0-4F7E-9E4E-85C4B535EC8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238693152"/>
        <c:axId val="168017344"/>
      </c:barChart>
      <c:catAx>
        <c:axId val="238693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017344"/>
        <c:crosses val="autoZero"/>
        <c:auto val="1"/>
        <c:lblAlgn val="ctr"/>
        <c:lblOffset val="100"/>
        <c:noMultiLvlLbl val="0"/>
      </c:catAx>
      <c:valAx>
        <c:axId val="1680173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3869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Нормативные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Раздел 1</c:v>
                </c:pt>
                <c:pt idx="1">
                  <c:v>Раздел 2</c:v>
                </c:pt>
                <c:pt idx="2">
                  <c:v>Раздел 3</c:v>
                </c:pt>
                <c:pt idx="3">
                  <c:v>Раздел 4</c:v>
                </c:pt>
                <c:pt idx="4">
                  <c:v>Раздел 5</c:v>
                </c:pt>
                <c:pt idx="5">
                  <c:v>Раздел 6</c:v>
                </c:pt>
                <c:pt idx="6">
                  <c:v>Раздел 7</c:v>
                </c:pt>
                <c:pt idx="7">
                  <c:v>Раздел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70</c:v>
                </c:pt>
                <c:pt idx="4">
                  <c:v>70</c:v>
                </c:pt>
                <c:pt idx="5">
                  <c:v>70</c:v>
                </c:pt>
                <c:pt idx="6">
                  <c:v>100</c:v>
                </c:pt>
                <c:pt idx="7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C7-4EA9-AC9E-1CF47784339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Авторские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Раздел 1</c:v>
                </c:pt>
                <c:pt idx="1">
                  <c:v>Раздел 2</c:v>
                </c:pt>
                <c:pt idx="2">
                  <c:v>Раздел 3</c:v>
                </c:pt>
                <c:pt idx="3">
                  <c:v>Раздел 4</c:v>
                </c:pt>
                <c:pt idx="4">
                  <c:v>Раздел 5</c:v>
                </c:pt>
                <c:pt idx="5">
                  <c:v>Раздел 6</c:v>
                </c:pt>
                <c:pt idx="6">
                  <c:v>Раздел 7</c:v>
                </c:pt>
                <c:pt idx="7">
                  <c:v>Раздел 8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10</c:v>
                </c:pt>
                <c:pt idx="1">
                  <c:v>20</c:v>
                </c:pt>
                <c:pt idx="2">
                  <c:v>20</c:v>
                </c:pt>
                <c:pt idx="3">
                  <c:v>30</c:v>
                </c:pt>
                <c:pt idx="4">
                  <c:v>30</c:v>
                </c:pt>
                <c:pt idx="5">
                  <c:v>30</c:v>
                </c:pt>
                <c:pt idx="6">
                  <c:v>0</c:v>
                </c:pt>
                <c:pt idx="7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C7-4EA9-AC9E-1CF4778433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0"/>
        <c:shape val="box"/>
        <c:axId val="453211576"/>
        <c:axId val="453203736"/>
        <c:axId val="0"/>
      </c:bar3DChart>
      <c:catAx>
        <c:axId val="453211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3203736"/>
        <c:crosses val="autoZero"/>
        <c:auto val="1"/>
        <c:lblAlgn val="ctr"/>
        <c:lblOffset val="100"/>
        <c:noMultiLvlLbl val="0"/>
      </c:catAx>
      <c:valAx>
        <c:axId val="453203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3211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3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660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Начальные</a:t>
            </a:r>
            <a:r>
              <a:rPr lang="ru-RU" baseline="0" dirty="0"/>
              <a:t> сведения</a:t>
            </a:r>
            <a:r>
              <a:rPr lang="ru-RU" dirty="0"/>
              <a:t>о курсе, </a:t>
            </a:r>
            <a:r>
              <a:rPr lang="ru-RU" baseline="0" dirty="0"/>
              <a:t>а также книги (пособия) и материалы, необходимые для занятия/проекта.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440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/>
              <a:t>Введение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641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Вводные заметки.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9948AAFE-0894-44EF-AE0C-D58C90CC5F7A}" type="slidenum">
              <a:rPr lang="ru-RU">
                <a:solidFill>
                  <a:srgbClr val="000000"/>
                </a:solidFill>
                <a:latin typeface="Calibri" pitchFamily="34" charset="0"/>
                <a:ea typeface="Tw Cen MT" pitchFamily="34" charset="0"/>
                <a:cs typeface="Tw Cen MT" pitchFamily="34" charset="0"/>
                <a:sym typeface="Tw Cen MT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6</a:t>
            </a:fld>
            <a:endParaRPr lang="ru-RU">
              <a:solidFill>
                <a:srgbClr val="000000"/>
              </a:solidFill>
              <a:latin typeface="Calibri" pitchFamily="34" charset="0"/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112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Задачи курса, ожидаемые результаты и навыки, которые должны быть получены в ходе обучения. 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D3F6DC86-A2AE-4AB5-901B-1247E367B516}" type="slidenum">
              <a:rPr lang="ru-RU">
                <a:solidFill>
                  <a:srgbClr val="000000"/>
                </a:solidFill>
                <a:latin typeface="Calibri" pitchFamily="34" charset="0"/>
                <a:ea typeface="Tw Cen MT" pitchFamily="34" charset="0"/>
                <a:cs typeface="Tw Cen MT" pitchFamily="34" charset="0"/>
                <a:sym typeface="Tw Cen MT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7</a:t>
            </a:fld>
            <a:endParaRPr lang="ru-RU">
              <a:solidFill>
                <a:srgbClr val="000000"/>
              </a:solidFill>
              <a:latin typeface="Calibri" pitchFamily="34" charset="0"/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82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Список процедур и действий либо слайд лекции с мультимедийными материалами.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0646557F-F0EE-45EA-B523-46C18E8B576C}" type="slidenum">
              <a:rPr lang="ru-RU">
                <a:solidFill>
                  <a:srgbClr val="000000"/>
                </a:solidFill>
                <a:latin typeface="Calibri" pitchFamily="34" charset="0"/>
                <a:ea typeface="Tw Cen MT" pitchFamily="34" charset="0"/>
                <a:cs typeface="Tw Cen MT" pitchFamily="34" charset="0"/>
                <a:sym typeface="Tw Cen MT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10</a:t>
            </a:fld>
            <a:endParaRPr lang="ru-RU">
              <a:solidFill>
                <a:srgbClr val="000000"/>
              </a:solidFill>
              <a:latin typeface="Calibri" pitchFamily="34" charset="0"/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232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Перечень словарных терминов. 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9AD45056-8E17-4354-A390-123037D8F74C}" type="slidenum">
              <a:rPr lang="ru-RU">
                <a:solidFill>
                  <a:srgbClr val="000000"/>
                </a:solidFill>
                <a:latin typeface="Calibri" pitchFamily="34" charset="0"/>
                <a:ea typeface="Tw Cen MT" pitchFamily="34" charset="0"/>
                <a:cs typeface="Tw Cen MT" pitchFamily="34" charset="0"/>
                <a:sym typeface="Tw Cen MT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12</a:t>
            </a:fld>
            <a:endParaRPr lang="ru-RU">
              <a:solidFill>
                <a:srgbClr val="000000"/>
              </a:solidFill>
              <a:latin typeface="Calibri" pitchFamily="34" charset="0"/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706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ru-RU" smtClean="0"/>
              <a:pPr algn="ctr"/>
              <a:t>29.08.2017 0:40</a:t>
            </a:fld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29.08.2017 0:40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29.08.2017 0:40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ru-RU" smtClean="0"/>
              <a:pPr/>
              <a:t>29.08.2017 0:40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ru-RU" smtClean="0"/>
              <a:pPr/>
              <a:t>29.08.2017 0:40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29.08.2017 0:40</a:t>
            </a:fld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 algn="ctr"/>
              <a:t>‹#›</a:t>
            </a:fld>
            <a:endParaRPr lang="ru-RU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po-mpu.com/" TargetMode="External"/><Relationship Id="rId2" Type="http://schemas.openxmlformats.org/officeDocument/2006/relationships/hyperlink" Target="mailto:fgos-top50@mail.ru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1285852" y="4343400"/>
            <a:ext cx="7477148" cy="1447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4900" b="1" i="1" dirty="0">
                <a:solidFill>
                  <a:schemeClr val="accent1">
                    <a:lumMod val="75000"/>
                  </a:schemeClr>
                </a:solidFill>
              </a:rPr>
              <a:t>Разработка образовательных программ и учебных планов образовательных организаций в современных условиях: </a:t>
            </a:r>
            <a:br>
              <a:rPr lang="ru-RU" sz="4900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b="1" i="1" dirty="0">
                <a:solidFill>
                  <a:schemeClr val="accent1">
                    <a:lumMod val="75000"/>
                  </a:schemeClr>
                </a:solidFill>
              </a:rPr>
              <a:t>требования ФГОС и примерных программ</a:t>
            </a:r>
            <a:endParaRPr lang="ru-RU" sz="31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2362200" y="6050036"/>
            <a:ext cx="6705600" cy="807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spcBef>
                <a:spcPts val="713"/>
              </a:spcBef>
              <a:buClrTx/>
            </a:pPr>
            <a:r>
              <a:rPr lang="ru-RU" sz="2800" b="1" i="1" dirty="0" err="1">
                <a:ea typeface="Tw Cen MT" pitchFamily="34" charset="0"/>
                <a:cs typeface="Tw Cen MT" pitchFamily="34" charset="0"/>
                <a:sym typeface="Tw Cen MT" pitchFamily="34" charset="0"/>
              </a:rPr>
              <a:t>Станулевич</a:t>
            </a:r>
            <a:r>
              <a:rPr lang="ru-RU" sz="2800" b="1" i="1" dirty="0">
                <a:ea typeface="Tw Cen MT" pitchFamily="34" charset="0"/>
                <a:cs typeface="Tw Cen MT" pitchFamily="34" charset="0"/>
                <a:sym typeface="Tw Cen MT" pitchFamily="34" charset="0"/>
              </a:rPr>
              <a:t> Ольга Евгеньевна, ведущий научный сотрудник Центра развития профессионального образования Московского </a:t>
            </a:r>
            <a:r>
              <a:rPr lang="ru-RU" sz="2800" b="1" i="1" dirty="0" err="1">
                <a:ea typeface="Tw Cen MT" pitchFamily="34" charset="0"/>
                <a:cs typeface="Tw Cen MT" pitchFamily="34" charset="0"/>
                <a:sym typeface="Tw Cen MT" pitchFamily="34" charset="0"/>
              </a:rPr>
              <a:t>Политеха</a:t>
            </a:r>
            <a:r>
              <a:rPr lang="ru-RU" sz="2800" b="1" i="1" dirty="0">
                <a:ea typeface="Tw Cen MT" pitchFamily="34" charset="0"/>
                <a:cs typeface="Tw Cen MT" pitchFamily="34" charset="0"/>
                <a:sym typeface="Tw Cen MT" pitchFamily="34" charset="0"/>
              </a:rPr>
              <a:t>, </a:t>
            </a:r>
            <a:r>
              <a:rPr lang="ru-RU" sz="2800" b="1" i="1" dirty="0" err="1">
                <a:ea typeface="Tw Cen MT" pitchFamily="34" charset="0"/>
                <a:cs typeface="Tw Cen MT" pitchFamily="34" charset="0"/>
                <a:sym typeface="Tw Cen MT" pitchFamily="34" charset="0"/>
              </a:rPr>
              <a:t>к.п.н</a:t>
            </a:r>
            <a:endParaRPr lang="ru-RU" sz="2800" b="1" i="1" dirty="0"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14290"/>
            <a:ext cx="1211685" cy="234023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Общие положения</a:t>
            </a:r>
          </a:p>
        </p:txBody>
      </p:sp>
      <p:sp>
        <p:nvSpPr>
          <p:cNvPr id="18435" name="Rectangle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5033970" cy="3482986"/>
          </a:xfrm>
        </p:spPr>
        <p:txBody>
          <a:bodyPr/>
          <a:lstStyle/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Нормативные требования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endParaRPr lang="ru-RU" dirty="0">
              <a:solidFill>
                <a:srgbClr val="000000"/>
              </a:solidFill>
              <a:ea typeface="Tw Cen MT" pitchFamily="34" charset="0"/>
              <a:cs typeface="Tw Cen MT" pitchFamily="34" charset="0"/>
              <a:sym typeface="Tw Cen MT" pitchFamily="34" charset="0"/>
            </a:endParaRP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000000"/>
                </a:solidFill>
                <a:sym typeface="Tw Cen MT" pitchFamily="34" charset="0"/>
              </a:rPr>
              <a:t>Нормативные основания разработки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endParaRPr lang="ru-RU" dirty="0">
              <a:solidFill>
                <a:srgbClr val="000000"/>
              </a:solidFill>
              <a:sym typeface="Tw Cen MT" pitchFamily="34" charset="0"/>
            </a:endParaRP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000000"/>
                </a:solidFill>
                <a:sym typeface="Tw Cen MT" pitchFamily="34" charset="0"/>
              </a:rPr>
              <a:t>Перечень сокращений</a:t>
            </a:r>
            <a:endParaRPr lang="ru-RU" dirty="0">
              <a:sym typeface="Tw Cen MT" pitchFamily="34" charset="0"/>
            </a:endParaRPr>
          </a:p>
        </p:txBody>
      </p:sp>
      <p:pic>
        <p:nvPicPr>
          <p:cNvPr id="6" name="Content Placeholder 4" descr="book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" contrast="-11000"/>
          </a:blip>
          <a:stretch>
            <a:fillRect/>
          </a:stretch>
        </p:blipFill>
        <p:spPr bwMode="auto">
          <a:xfrm>
            <a:off x="5923892" y="1928803"/>
            <a:ext cx="2959758" cy="2714644"/>
          </a:xfrm>
          <a:prstGeom prst="rect">
            <a:avLst/>
          </a:prstGeom>
          <a:noFill/>
          <a:ln w="50800" cmpd="dbl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769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Общая характеристика образовательной программы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390896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143372" y="1589567"/>
            <a:ext cx="4587729" cy="4572000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Сведения из ФГОС</a:t>
            </a:r>
          </a:p>
          <a:p>
            <a:r>
              <a:rPr lang="ru-RU" dirty="0"/>
              <a:t>Присваиваемые квалификации</a:t>
            </a:r>
          </a:p>
          <a:p>
            <a:r>
              <a:rPr lang="ru-RU" dirty="0"/>
              <a:t>Форма обучения</a:t>
            </a:r>
          </a:p>
          <a:p>
            <a:r>
              <a:rPr lang="ru-RU" dirty="0"/>
              <a:t>Срок освоения программы на базе среднего общего образования и на базе основного общего образования</a:t>
            </a:r>
          </a:p>
          <a:p>
            <a:endParaRPr lang="ru-RU" dirty="0"/>
          </a:p>
        </p:txBody>
      </p:sp>
      <p:pic>
        <p:nvPicPr>
          <p:cNvPr id="6" name="Content Placeholder 4" descr="book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" contrast="-11000"/>
          </a:blip>
          <a:stretch>
            <a:fillRect/>
          </a:stretch>
        </p:blipFill>
        <p:spPr bwMode="auto">
          <a:xfrm flipH="1">
            <a:off x="571470" y="2214554"/>
            <a:ext cx="2560370" cy="2618527"/>
          </a:xfrm>
          <a:prstGeom prst="rect">
            <a:avLst/>
          </a:prstGeom>
          <a:noFill/>
          <a:ln w="50800" cmpd="dbl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404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153400" cy="990600"/>
          </a:xfrm>
        </p:spPr>
        <p:txBody>
          <a:bodyPr>
            <a:normAutofit fontScale="90000"/>
          </a:bodyPr>
          <a:lstStyle/>
          <a:p>
            <a:pPr>
              <a:buSzPct val="100000"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Характеристика профессиональной деятельности выпускника</a:t>
            </a:r>
            <a:endParaRPr lang="ru-RU" sz="3600" dirty="0">
              <a:solidFill>
                <a:schemeClr val="accent1">
                  <a:lumMod val="75000"/>
                </a:schemeClr>
              </a:solidFill>
              <a:ea typeface="Tw Cen MT" pitchFamily="34" charset="0"/>
              <a:cs typeface="Tw Cen MT" pitchFamily="34" charset="0"/>
              <a:sym typeface="Tw Cen MT" pitchFamily="34" charset="0"/>
            </a:endParaRPr>
          </a:p>
        </p:txBody>
      </p:sp>
      <p:sp>
        <p:nvSpPr>
          <p:cNvPr id="17411" name="Rectangle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887919" cy="4495800"/>
          </a:xfrm>
        </p:spPr>
        <p:txBody>
          <a:bodyPr/>
          <a:lstStyle/>
          <a:p>
            <a:endParaRPr lang="ru-RU" sz="1400" dirty="0"/>
          </a:p>
          <a:p>
            <a:r>
              <a:rPr lang="ru-RU" dirty="0"/>
              <a:t>Область профессиональной деятельности выпускников</a:t>
            </a:r>
          </a:p>
          <a:p>
            <a:endParaRPr lang="ru-RU" sz="1400" dirty="0"/>
          </a:p>
          <a:p>
            <a:r>
              <a:rPr lang="ru-RU" dirty="0"/>
              <a:t>Соответствие профессиональных модулей присваиваемым квалификациям (сочетаниям квалификаций п.1.11/1.12 ФГОС)</a:t>
            </a:r>
          </a:p>
        </p:txBody>
      </p:sp>
      <p:pic>
        <p:nvPicPr>
          <p:cNvPr id="4" name="Content Placeholder 4" descr="book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" contrast="-11000"/>
          </a:blip>
          <a:stretch>
            <a:fillRect/>
          </a:stretch>
        </p:blipFill>
        <p:spPr bwMode="auto">
          <a:xfrm>
            <a:off x="6588224" y="2714620"/>
            <a:ext cx="2270056" cy="2571768"/>
          </a:xfrm>
          <a:prstGeom prst="rect">
            <a:avLst/>
          </a:prstGeom>
          <a:noFill/>
          <a:ln w="50800" cmpd="dbl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266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Планируемые результаты освоения образовательной программы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b="1" dirty="0"/>
          </a:p>
          <a:p>
            <a:r>
              <a:rPr lang="ru-RU" b="1" dirty="0"/>
              <a:t>Общие компетенции </a:t>
            </a:r>
            <a:r>
              <a:rPr lang="ru-RU" i="1" dirty="0"/>
              <a:t>(код, наименование, формируемые знания и умения)</a:t>
            </a:r>
          </a:p>
          <a:p>
            <a:endParaRPr lang="ru-RU" sz="900" i="1" dirty="0"/>
          </a:p>
          <a:p>
            <a:r>
              <a:rPr lang="ru-RU" b="1" dirty="0"/>
              <a:t>Профессиональные компетенции </a:t>
            </a:r>
            <a:r>
              <a:rPr lang="ru-RU" dirty="0"/>
              <a:t>(основной вид деятельности, код и наименование компетенции, показатели освоенности компетенции (практический опыт, умения, знания))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283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67099922"/>
              </p:ext>
            </p:extLst>
          </p:nvPr>
        </p:nvGraphicFramePr>
        <p:xfrm>
          <a:off x="357158" y="235743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3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Код компетенций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Умения, знания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Умения: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Знания: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u="sng" dirty="0">
                <a:solidFill>
                  <a:schemeClr val="accent2">
                    <a:lumMod val="75000"/>
                  </a:schemeClr>
                </a:solidFill>
              </a:rPr>
              <a:t>Форма оформления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9" y="1916832"/>
            <a:ext cx="8215370" cy="4405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Общие компетенции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9" y="4077072"/>
            <a:ext cx="8215370" cy="4234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Профессиональные  компетенции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944605"/>
              </p:ext>
            </p:extLst>
          </p:nvPr>
        </p:nvGraphicFramePr>
        <p:xfrm>
          <a:off x="323529" y="4500570"/>
          <a:ext cx="826323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3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Основные виды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Код и наименование компетенции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Показатели освоения компетенции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u="sng" dirty="0"/>
                        <a:t>Практический опыт:</a:t>
                      </a:r>
                    </a:p>
                    <a:p>
                      <a:r>
                        <a:rPr lang="ru-RU" u="sng" dirty="0"/>
                        <a:t>Умения: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u="sng" dirty="0"/>
                        <a:t>Знания: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7024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Примерная структура образовательной программы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b="1" dirty="0"/>
          </a:p>
          <a:p>
            <a:r>
              <a:rPr lang="ru-RU" b="1" dirty="0"/>
              <a:t>Примерный учебный план </a:t>
            </a:r>
            <a:r>
              <a:rPr lang="ru-RU" dirty="0"/>
              <a:t>(учебные планы)</a:t>
            </a:r>
          </a:p>
          <a:p>
            <a:endParaRPr lang="ru-RU" dirty="0"/>
          </a:p>
          <a:p>
            <a:endParaRPr lang="ru-RU" dirty="0"/>
          </a:p>
          <a:p>
            <a:r>
              <a:rPr lang="ru-RU" b="1" dirty="0"/>
              <a:t>Примерный календарный учебный график </a:t>
            </a:r>
            <a:r>
              <a:rPr lang="ru-RU" dirty="0"/>
              <a:t>(учебные графики)</a:t>
            </a:r>
          </a:p>
        </p:txBody>
      </p:sp>
    </p:spTree>
    <p:extLst>
      <p:ext uri="{BB962C8B-B14F-4D97-AF65-F5344CB8AC3E}">
        <p14:creationId xmlns:p14="http://schemas.microsoft.com/office/powerpoint/2010/main" val="400272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Особенности учебного плана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/>
              <a:t>В учебном плане по новым ФГОС отсутствует понятие максимальной учебной нагрузки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/>
              <a:t>Самостоятельная работа выделяется из объема 36 часов в неделю.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/>
              <a:t>Объем нагрузки на самостоятельную работу образовательная организация определяет самостоятельно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099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732241" y="1052736"/>
            <a:ext cx="1615580" cy="32250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5" y="214290"/>
            <a:ext cx="8858312" cy="8572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Определение структуры программы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46128" y="1238261"/>
          <a:ext cx="5572164" cy="2588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5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2400">
                <a:tc>
                  <a:txBody>
                    <a:bodyPr/>
                    <a:lstStyle/>
                    <a:p>
                      <a:r>
                        <a:rPr lang="ru-RU" dirty="0"/>
                        <a:t>Структура программы </a:t>
                      </a:r>
                      <a:r>
                        <a:rPr lang="ru-RU" b="0" dirty="0"/>
                        <a:t>(</a:t>
                      </a:r>
                      <a:r>
                        <a:rPr lang="ru-RU" sz="1600" b="0" dirty="0"/>
                        <a:t>при сроке освоения 10 м.)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Объем программы в </a:t>
                      </a:r>
                      <a:r>
                        <a:rPr lang="ru-RU" dirty="0" err="1"/>
                        <a:t>ак</a:t>
                      </a:r>
                      <a:r>
                        <a:rPr lang="ru-RU" dirty="0"/>
                        <a:t>. часах (минимум)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349">
                <a:tc>
                  <a:txBody>
                    <a:bodyPr/>
                    <a:lstStyle/>
                    <a:p>
                      <a:r>
                        <a:rPr lang="ru-RU" sz="1600" b="1" dirty="0" err="1"/>
                        <a:t>Общепрофессиональный</a:t>
                      </a:r>
                      <a:r>
                        <a:rPr lang="ru-RU" sz="1600" b="1" dirty="0"/>
                        <a:t> цикл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714">
                <a:tc>
                  <a:txBody>
                    <a:bodyPr/>
                    <a:lstStyle/>
                    <a:p>
                      <a:r>
                        <a:rPr lang="ru-RU" sz="1600" b="1" dirty="0"/>
                        <a:t>Профессиональный цикл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972*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714">
                <a:tc>
                  <a:txBody>
                    <a:bodyPr/>
                    <a:lstStyle/>
                    <a:p>
                      <a:r>
                        <a:rPr lang="ru-RU" sz="1600" b="1" dirty="0"/>
                        <a:t>ГИА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714">
                <a:tc>
                  <a:txBody>
                    <a:bodyPr/>
                    <a:lstStyle/>
                    <a:p>
                      <a:r>
                        <a:rPr lang="ru-RU" b="1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1476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48000" y="3820160"/>
          <a:ext cx="60960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Структура программы </a:t>
                      </a:r>
                      <a:r>
                        <a:rPr lang="ru-RU" b="0" dirty="0"/>
                        <a:t>(при сроке освоения 2г.10м.)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Объем программы в </a:t>
                      </a:r>
                      <a:r>
                        <a:rPr lang="ru-RU" dirty="0" err="1"/>
                        <a:t>ак</a:t>
                      </a:r>
                      <a:r>
                        <a:rPr lang="ru-RU" dirty="0"/>
                        <a:t>. часах (минимум)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/>
                        <a:t>ОГСЭ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/>
                        <a:t>ЕН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/>
                        <a:t>Общепрофессиональный</a:t>
                      </a:r>
                      <a:r>
                        <a:rPr lang="ru-RU" sz="1600" b="1" dirty="0"/>
                        <a:t> цикл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Профессиональный цикл</a:t>
                      </a:r>
                    </a:p>
                    <a:p>
                      <a:r>
                        <a:rPr lang="ru-RU" dirty="0"/>
                        <a:t>ГИА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1728*</a:t>
                      </a:r>
                    </a:p>
                    <a:p>
                      <a:r>
                        <a:rPr lang="ru-RU" dirty="0"/>
                        <a:t>216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4464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3" y="3857628"/>
            <a:ext cx="2714644" cy="20002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*) включает объем нагрузи  по </a:t>
            </a:r>
            <a:r>
              <a:rPr lang="ru-RU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профциклу</a:t>
            </a: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(в том числе практикам)+ по промежуточной аттестации</a:t>
            </a:r>
          </a:p>
        </p:txBody>
      </p:sp>
    </p:spTree>
    <p:extLst>
      <p:ext uri="{BB962C8B-B14F-4D97-AF65-F5344CB8AC3E}">
        <p14:creationId xmlns:p14="http://schemas.microsoft.com/office/powerpoint/2010/main" val="4009417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142844" y="1857364"/>
          <a:ext cx="8873831" cy="4185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07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1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59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77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42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2907">
                <a:tc rowSpan="4">
                  <a:txBody>
                    <a:bodyPr/>
                    <a:lstStyle/>
                    <a:p>
                      <a:r>
                        <a:rPr lang="ru-RU" dirty="0"/>
                        <a:t>Код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dirty="0" err="1"/>
                        <a:t>Наимен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ru-RU" dirty="0"/>
                        <a:t>Объем образовательной программы в </a:t>
                      </a:r>
                      <a:r>
                        <a:rPr lang="ru-RU" dirty="0" err="1"/>
                        <a:t>ак.ч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sz="1400" dirty="0"/>
                        <a:t>Курс изучения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90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b="1" dirty="0"/>
                        <a:t>Всего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Во взаимодействии с пр.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dirty="0" err="1"/>
                        <a:t>Самостоят</a:t>
                      </a:r>
                      <a:r>
                        <a:rPr lang="ru-RU" sz="1400" dirty="0"/>
                        <a:t>.  раб.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90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err="1"/>
                        <a:t>Дисцип</a:t>
                      </a:r>
                      <a:r>
                        <a:rPr lang="ru-RU" sz="1600" dirty="0"/>
                        <a:t>.,</a:t>
                      </a:r>
                      <a:r>
                        <a:rPr lang="ru-RU" sz="1600" baseline="0" dirty="0"/>
                        <a:t> МДК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dirty="0"/>
                        <a:t>Практики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9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Всего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В том числе 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/>
                        <a:t>Пр./ лаб. р.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i="1" dirty="0"/>
                    </a:p>
                    <a:p>
                      <a:r>
                        <a:rPr lang="ru-RU" sz="1400" i="1" dirty="0"/>
                        <a:t>Курс. раб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907">
                <a:tc>
                  <a:txBody>
                    <a:bodyPr/>
                    <a:lstStyle/>
                    <a:p>
                      <a:r>
                        <a:rPr lang="ru-RU" i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u="sng" dirty="0">
                          <a:solidFill>
                            <a:srgbClr val="C00000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4555">
                <a:tc>
                  <a:txBody>
                    <a:bodyPr/>
                    <a:lstStyle/>
                    <a:p>
                      <a:r>
                        <a:rPr lang="ru-RU" dirty="0"/>
                        <a:t>ОП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Общепрофес-сиональный</a:t>
                      </a:r>
                      <a:r>
                        <a:rPr lang="ru-RU" sz="1400" dirty="0"/>
                        <a:t> цикл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907">
                <a:tc>
                  <a:txBody>
                    <a:bodyPr/>
                    <a:lstStyle/>
                    <a:p>
                      <a:r>
                        <a:rPr lang="ru-RU" dirty="0"/>
                        <a:t>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9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773338" cy="1097394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Формат учебного плана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1661" y="51959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i="1" dirty="0"/>
          </a:p>
          <a:p>
            <a:r>
              <a:rPr lang="ru-RU" i="1" dirty="0"/>
              <a:t>К3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= (К4+К7)+К8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06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Общеобразовательная подготовка в рамках программы СПО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Образовательная программа  по освоению ФГОС СПО на базе основного общего образования разрабатывается на основе требований ФГОС среднего общего образования с учетом осваиваемой профессию.</a:t>
            </a:r>
          </a:p>
        </p:txBody>
      </p:sp>
    </p:spTree>
    <p:extLst>
      <p:ext uri="{BB962C8B-B14F-4D97-AF65-F5344CB8AC3E}">
        <p14:creationId xmlns:p14="http://schemas.microsoft.com/office/powerpoint/2010/main" val="225141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Используемые  документы</a:t>
            </a: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428596" y="1752600"/>
            <a:ext cx="4572032" cy="4572000"/>
          </a:xfrm>
          <a:ln w="19050" cmpd="dbl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/>
              <a:t>Нормативные документы</a:t>
            </a:r>
          </a:p>
          <a:p>
            <a:pPr lvl="1">
              <a:buFont typeface="Wingdings" pitchFamily="2" charset="2"/>
              <a:buChar char="Ø"/>
            </a:pPr>
            <a:r>
              <a:rPr lang="ru-RU" sz="2400" dirty="0"/>
              <a:t>ФЗ-273 от 29.12.2012 </a:t>
            </a:r>
            <a:r>
              <a:rPr lang="ru-RU" sz="2400" b="1" dirty="0"/>
              <a:t>«Об образовании в РФ»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/>
              <a:t>ФГОС СПО </a:t>
            </a:r>
            <a:r>
              <a:rPr lang="ru-RU" dirty="0"/>
              <a:t>(по ТОП-50)</a:t>
            </a:r>
          </a:p>
          <a:p>
            <a:pPr>
              <a:buFont typeface="Wingdings" pitchFamily="2" charset="2"/>
              <a:buChar char="Ø"/>
            </a:pPr>
            <a:endParaRPr lang="ru-RU" sz="2400" b="1" dirty="0"/>
          </a:p>
          <a:p>
            <a:pPr>
              <a:buFont typeface="Wingdings" pitchFamily="2" charset="2"/>
              <a:buChar char="Ø"/>
            </a:pPr>
            <a:r>
              <a:rPr lang="ru-RU" b="1" dirty="0"/>
              <a:t>Подзаконные нормативные акты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/>
              <a:t>ПООП </a:t>
            </a:r>
            <a:r>
              <a:rPr lang="ru-RU" dirty="0"/>
              <a:t>(по профессии/ специальности)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/>
              <a:t>Порядка проведения государственной итоговой аттестации по образовательным программам среднего профессионального образования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/>
              <a:t>Положение</a:t>
            </a:r>
            <a:br>
              <a:rPr lang="ru-RU" dirty="0"/>
            </a:br>
            <a:r>
              <a:rPr lang="ru-RU" b="1" dirty="0"/>
              <a:t>о практике обучающихся, осваивающих основные профессиональные образовательные программы среднего профессионального образования и др.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Ø"/>
            </a:pPr>
            <a:r>
              <a:rPr lang="ru-RU" sz="2900" b="1" dirty="0"/>
              <a:t>Требования региональной системы образования</a:t>
            </a:r>
          </a:p>
          <a:p>
            <a:pPr lvl="1">
              <a:buFont typeface="Wingdings" pitchFamily="2" charset="2"/>
              <a:buChar char="Ø"/>
            </a:pPr>
            <a:endParaRPr lang="ru-RU" b="1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>
          <a:xfrm>
            <a:off x="5357817" y="1752600"/>
            <a:ext cx="3373283" cy="4572000"/>
          </a:xfrm>
          <a:ln w="12700" cmpd="dbl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/>
              <a:t>Требования рынка труда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Профессиональные стандарты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Результаты функционального анализа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b="1" dirty="0"/>
              <a:t>Справочные материалы</a:t>
            </a:r>
          </a:p>
          <a:p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Описание родственной (</a:t>
            </a:r>
            <a:r>
              <a:rPr lang="ru-RU" dirty="0" err="1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ых</a:t>
            </a:r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) компетенции (</a:t>
            </a:r>
            <a:r>
              <a:rPr lang="ru-RU" dirty="0" err="1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й</a:t>
            </a:r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) </a:t>
            </a:r>
            <a:r>
              <a:rPr lang="en-US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WS</a:t>
            </a:r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 (</a:t>
            </a:r>
            <a:r>
              <a:rPr lang="ru-RU" dirty="0" err="1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Инфораструктурные</a:t>
            </a:r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 листы)</a:t>
            </a:r>
          </a:p>
          <a:p>
            <a:r>
              <a:rPr lang="ru-RU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Прайс-листы учебной литературы ведущих издательств и производителей литературы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773338" cy="1073123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85330" y="1691641"/>
            <a:ext cx="7772870" cy="4099559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ru-RU" dirty="0"/>
              <a:t>К общеобразовательному циклу </a:t>
            </a:r>
            <a:r>
              <a:rPr lang="ru-RU" b="1" dirty="0"/>
              <a:t>не предусматривается самостоятельная работа;</a:t>
            </a:r>
          </a:p>
          <a:p>
            <a:r>
              <a:rPr lang="ru-RU" b="1" dirty="0"/>
              <a:t>Номенклатура предметов общеобразовательной подготовки </a:t>
            </a:r>
            <a:r>
              <a:rPr lang="ru-RU" dirty="0"/>
              <a:t>и объем нагрузки по ним может определяться из методических рекомендаций ФИРО (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Письмо Министерства образования и науки Российской Федерации от 19 декабря 2014 г. № 06-1225)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Промежуточная аттестация, консультации, определяется самостоятельно.</a:t>
            </a:r>
            <a:endParaRPr lang="ru-RU" dirty="0">
              <a:solidFill>
                <a:srgbClr val="000000"/>
              </a:solidFill>
              <a:latin typeface="Roboto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862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214291"/>
            <a:ext cx="7773338" cy="100013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Общеобразовательная подготовка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04254133"/>
              </p:ext>
            </p:extLst>
          </p:nvPr>
        </p:nvGraphicFramePr>
        <p:xfrm>
          <a:off x="637983" y="1630996"/>
          <a:ext cx="8320770" cy="5015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1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7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09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98666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Объем нагрузки </a:t>
                      </a:r>
                      <a:r>
                        <a:rPr lang="ru-RU" sz="1600" dirty="0" err="1"/>
                        <a:t>общеобразо-вательной</a:t>
                      </a:r>
                      <a:r>
                        <a:rPr lang="ru-RU" sz="1600" dirty="0"/>
                        <a:t> подготовки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Промежуточная аттестация общего образования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Итоговая</a:t>
                      </a:r>
                      <a:r>
                        <a:rPr lang="ru-RU" sz="1600" baseline="0" dirty="0"/>
                        <a:t> аттестация</a:t>
                      </a:r>
                      <a:endParaRPr lang="ru-RU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600" dirty="0" err="1"/>
                        <a:t>Вариатив-ная</a:t>
                      </a:r>
                      <a:r>
                        <a:rPr lang="ru-RU" sz="1600" baseline="0" dirty="0"/>
                        <a:t> часть</a:t>
                      </a:r>
                      <a:endParaRPr lang="ru-RU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600" dirty="0" err="1"/>
                        <a:t>Промежуточ-ная</a:t>
                      </a:r>
                      <a:r>
                        <a:rPr lang="ru-RU" sz="1600" dirty="0"/>
                        <a:t> аттестация к ВЧ.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23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По профессии</a:t>
                      </a:r>
                      <a:endParaRPr lang="ru-RU" dirty="0"/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119">
                <a:tc>
                  <a:txBody>
                    <a:bodyPr/>
                    <a:lstStyle/>
                    <a:p>
                      <a:r>
                        <a:rPr lang="ru-RU" sz="1500" dirty="0"/>
                        <a:t>Увеличение объема ОП на базе основного общего обр. распределяется на</a:t>
                      </a:r>
                    </a:p>
                  </a:txBody>
                  <a:tcPr marL="68580" marR="68580"/>
                </a:tc>
                <a:tc gridSpan="2">
                  <a:txBody>
                    <a:bodyPr/>
                    <a:lstStyle/>
                    <a:p>
                      <a:r>
                        <a:rPr lang="ru-RU" b="1" dirty="0"/>
                        <a:t>2052 ч.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108 ч.</a:t>
                      </a:r>
                      <a:r>
                        <a:rPr lang="ru-RU" b="0" dirty="0"/>
                        <a:t>              (</a:t>
                      </a:r>
                      <a:r>
                        <a:rPr lang="ru-RU" dirty="0"/>
                        <a:t>3 недели)</a:t>
                      </a:r>
                      <a:endParaRPr lang="ru-RU" b="1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</a:t>
                      </a:r>
                      <a:r>
                        <a:rPr lang="ru-RU" b="1" dirty="0"/>
                        <a:t>36 ч.            </a:t>
                      </a:r>
                      <a:r>
                        <a:rPr lang="ru-RU" sz="1600" b="0" dirty="0"/>
                        <a:t>(1 доп. неделя по ФГОС)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720 часов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36 ч. </a:t>
                      </a:r>
                    </a:p>
                    <a:p>
                      <a:r>
                        <a:rPr lang="ru-RU" b="0" dirty="0"/>
                        <a:t>(1 неделя) 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523">
                <a:tc>
                  <a:txBody>
                    <a:bodyPr/>
                    <a:lstStyle/>
                    <a:p>
                      <a:r>
                        <a:rPr lang="ru-RU" b="1" dirty="0"/>
                        <a:t>Итого</a:t>
                      </a:r>
                    </a:p>
                  </a:txBody>
                  <a:tcPr marL="68580" marR="68580"/>
                </a:tc>
                <a:tc gridSpan="2">
                  <a:txBody>
                    <a:bodyPr/>
                    <a:lstStyle/>
                    <a:p>
                      <a:r>
                        <a:rPr lang="ru-RU" b="1" dirty="0"/>
                        <a:t>2952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38">
                <a:tc gridSpan="7">
                  <a:txBody>
                    <a:bodyPr/>
                    <a:lstStyle/>
                    <a:p>
                      <a:r>
                        <a:rPr lang="ru-RU" b="1" dirty="0"/>
                        <a:t>По специальности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7739">
                <a:tc>
                  <a:txBody>
                    <a:bodyPr/>
                    <a:lstStyle/>
                    <a:p>
                      <a:r>
                        <a:rPr lang="ru-RU" sz="1800" dirty="0"/>
                        <a:t>У</a:t>
                      </a:r>
                      <a:r>
                        <a:rPr lang="ru-RU" sz="1500" dirty="0"/>
                        <a:t>величение объема ОП на базе основного общего обр. распределяется на</a:t>
                      </a:r>
                    </a:p>
                  </a:txBody>
                  <a:tcPr marL="68580" marR="68580"/>
                </a:tc>
                <a:tc gridSpan="2">
                  <a:txBody>
                    <a:bodyPr/>
                    <a:lstStyle/>
                    <a:p>
                      <a:r>
                        <a:rPr lang="ru-RU" b="1" dirty="0"/>
                        <a:t>1404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72 ч</a:t>
                      </a:r>
                      <a:r>
                        <a:rPr lang="ru-RU" b="0" dirty="0"/>
                        <a:t>.    (2 нед.)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5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Итого</a:t>
                      </a:r>
                      <a:endParaRPr lang="ru-RU" dirty="0"/>
                    </a:p>
                  </a:txBody>
                  <a:tcPr marL="68580" marR="68580"/>
                </a:tc>
                <a:tc gridSpan="2">
                  <a:txBody>
                    <a:bodyPr/>
                    <a:lstStyle/>
                    <a:p>
                      <a:r>
                        <a:rPr lang="ru-RU" b="1" dirty="0"/>
                        <a:t>1476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471" y="224093"/>
            <a:ext cx="7780018" cy="9188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ТРЕБОВАНИЯ ФГОС к  программе образовательной организации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38539" y="1934634"/>
            <a:ext cx="7487923" cy="4651697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Во ФГОС СПО есть несколько ссылок на требования ПООП</a:t>
            </a:r>
          </a:p>
          <a:p>
            <a:pPr algn="just"/>
            <a:r>
              <a:rPr lang="ru-RU" i="1" dirty="0"/>
              <a:t>Соотношение инвариантной и вариативной части (с учетом)</a:t>
            </a:r>
          </a:p>
          <a:p>
            <a:pPr algn="just"/>
            <a:r>
              <a:rPr lang="ru-RU" i="1" dirty="0"/>
              <a:t>Перечень, содержание, объем и порядок реализации дисциплин (модулей) и практик образовательной программы (с учетом)</a:t>
            </a:r>
          </a:p>
          <a:p>
            <a:pPr algn="just"/>
            <a:r>
              <a:rPr lang="ru-RU" i="1" dirty="0"/>
              <a:t>Требования к содержанию, объему и структуре выпускной квалификационной работы и (или) государственного экзамена (с учетом)</a:t>
            </a:r>
          </a:p>
          <a:p>
            <a:pPr algn="just"/>
            <a:r>
              <a:rPr lang="ru-RU" b="1" dirty="0"/>
              <a:t>В качестве основной литературы образовательная организация использует учебники, учебные пособия, предусмотренные ПООП.</a:t>
            </a:r>
          </a:p>
          <a:p>
            <a:pPr algn="just"/>
            <a:r>
              <a:rPr lang="ru-RU" b="1" dirty="0"/>
              <a:t>Рекомендации по иному материально-техническому и учебно-методическому обеспечению реализации образовательной программы определяются ПООП.</a:t>
            </a:r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315" y="4714884"/>
            <a:ext cx="1211685" cy="2340238"/>
          </a:xfrm>
          <a:prstGeom prst="rect">
            <a:avLst/>
          </a:prstGeom>
        </p:spPr>
      </p:pic>
      <p:pic>
        <p:nvPicPr>
          <p:cNvPr id="3074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357166"/>
            <a:ext cx="1184471" cy="114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36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1614312"/>
            <a:ext cx="8143932" cy="5087039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/>
              <a:t>Нет номенклатуры дисциплин и модулей</a:t>
            </a:r>
          </a:p>
          <a:p>
            <a:pPr>
              <a:buNone/>
            </a:pPr>
            <a:r>
              <a:rPr lang="ru-RU" b="1" dirty="0"/>
              <a:t>Объем образовательной программы по циклам включает</a:t>
            </a:r>
          </a:p>
          <a:p>
            <a:r>
              <a:rPr lang="ru-RU" i="1" dirty="0"/>
              <a:t>нагрузку во взаимодействии с преподавателем и самостоятельную работу (п. 2.4 ФГОС)</a:t>
            </a:r>
          </a:p>
          <a:p>
            <a:r>
              <a:rPr lang="ru-RU" i="1" dirty="0"/>
              <a:t>теоретическое обучение и практику (в том числе и преддипломную (для специальностей), курсовые работы (проекты))</a:t>
            </a:r>
          </a:p>
          <a:p>
            <a:r>
              <a:rPr lang="ru-RU" i="1" dirty="0"/>
              <a:t>промежуточную аттестацию, консультации.</a:t>
            </a:r>
          </a:p>
          <a:p>
            <a:pPr>
              <a:buNone/>
            </a:pPr>
            <a:r>
              <a:rPr lang="ru-RU" b="1" dirty="0"/>
              <a:t>Объем нагрузки на практики </a:t>
            </a:r>
            <a:r>
              <a:rPr lang="ru-RU" dirty="0"/>
              <a:t>составляет не менее 25% времени отводимого на профессиональный цикл;</a:t>
            </a:r>
          </a:p>
          <a:p>
            <a:pPr>
              <a:buNone/>
            </a:pPr>
            <a:r>
              <a:rPr lang="ru-RU" b="1" dirty="0"/>
              <a:t>Объем самостоятельной работы </a:t>
            </a:r>
            <a:r>
              <a:rPr lang="ru-RU" dirty="0"/>
              <a:t>составляет не более 20% (для профессии) или 30% для специальности.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9"/>
            <a:ext cx="8643997" cy="714379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Особенности  требований ФГОС к структуре программы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8188E-3279-464E-B8F8-6D6D1794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Учет требований ФГОС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C58D46-3A8E-4A02-879C-6B7F69A790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Наличие всех цикло, дисциплин и курсов, обозначенных во ФГОС, в структуре программы</a:t>
            </a:r>
          </a:p>
          <a:p>
            <a:r>
              <a:rPr lang="ru-RU" dirty="0"/>
              <a:t>Соблюдение минимальной нагрузки по циклам, практикам в </a:t>
            </a:r>
            <a:r>
              <a:rPr lang="ru-RU" dirty="0" err="1"/>
              <a:t>соотвествии</a:t>
            </a:r>
            <a:r>
              <a:rPr lang="ru-RU" dirty="0"/>
              <a:t> с требованиями ФГОС</a:t>
            </a:r>
          </a:p>
          <a:p>
            <a:r>
              <a:rPr lang="ru-RU" dirty="0"/>
              <a:t>Оснащение лабораторий, мастерских (в случае наличия данных требований во ФГОС)</a:t>
            </a:r>
          </a:p>
          <a:p>
            <a:r>
              <a:rPr lang="ru-RU" dirty="0"/>
              <a:t>Состав процедур ГИА</a:t>
            </a:r>
          </a:p>
          <a:p>
            <a:r>
              <a:rPr lang="ru-RU" dirty="0"/>
              <a:t>Не превышение недельной нагрузки образовательной программы </a:t>
            </a:r>
            <a:r>
              <a:rPr lang="ru-RU" b="1" dirty="0"/>
              <a:t>(36 ЧАСОВ) </a:t>
            </a:r>
            <a:r>
              <a:rPr lang="ru-RU" dirty="0"/>
              <a:t>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967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23C9A3-3773-4237-92F1-918216472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Учет требований ПООП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23D0C5-9D85-4E4B-B77B-03BB5D000EF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Учет при определении объема вариативной части</a:t>
            </a:r>
          </a:p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Учет при формировании учебного плана</a:t>
            </a:r>
          </a:p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Учет требований к содержанию, объему и структуре выпускной квалификационной работы и (или) государственного экзамена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Соблюдение требований при формировании условий реализации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188363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09738E-45F4-48B2-935D-04ABAEEF8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Главная 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A8403F-BA4B-4CD7-ABB4-13915E9BFF3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Достижения качества подготовки в соответствии с передовыми технологиями и международными стандартами.</a:t>
            </a:r>
          </a:p>
          <a:p>
            <a:r>
              <a:rPr lang="ru-RU" dirty="0"/>
              <a:t>Инструменты:</a:t>
            </a:r>
          </a:p>
          <a:p>
            <a:r>
              <a:rPr lang="ru-RU" dirty="0"/>
              <a:t>- использование лучших практик</a:t>
            </a:r>
          </a:p>
          <a:p>
            <a:r>
              <a:rPr lang="ru-RU" dirty="0"/>
              <a:t>- применение передовых технологий</a:t>
            </a:r>
          </a:p>
          <a:p>
            <a:r>
              <a:rPr lang="ru-RU" dirty="0"/>
              <a:t>- использование современного кадрового состава (командная работа)</a:t>
            </a:r>
          </a:p>
          <a:p>
            <a:r>
              <a:rPr lang="ru-RU" dirty="0"/>
              <a:t>- создание современной образовательной среды.</a:t>
            </a:r>
          </a:p>
        </p:txBody>
      </p:sp>
    </p:spTree>
    <p:extLst>
      <p:ext uri="{BB962C8B-B14F-4D97-AF65-F5344CB8AC3E}">
        <p14:creationId xmlns:p14="http://schemas.microsoft.com/office/powerpoint/2010/main" val="4236820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СПАСИБО ЗА ВНИМАНИЕ!!!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131840" y="1752600"/>
            <a:ext cx="6012160" cy="4419600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</a:rPr>
              <a:t>Центр развития профессионального образования Московского политехнического университета</a:t>
            </a:r>
            <a:endParaRPr lang="en-US" sz="3200" b="1" i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</a:rPr>
              <a:t>E-mail: </a:t>
            </a:r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  <a:hlinkClick r:id="rId2"/>
              </a:rPr>
              <a:t>fgos-top50@mail.ru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i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2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816" y="397021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Сайт центра</a:t>
            </a:r>
            <a:endParaRPr lang="en-US" sz="2400" b="1" dirty="0"/>
          </a:p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www.crpo-mpu.com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80" y="1687654"/>
            <a:ext cx="2207326" cy="2251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512" y="273050"/>
            <a:ext cx="8507288" cy="86995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Задачи решаемые при  разработке программ образовательной организации 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Ø"/>
            </a:pPr>
            <a:r>
              <a:rPr lang="ru-RU" dirty="0"/>
              <a:t>Определение целей использования вариативной части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Определение уровня </a:t>
            </a:r>
            <a:r>
              <a:rPr lang="ru-RU" dirty="0" err="1"/>
              <a:t>практико-ориентированности</a:t>
            </a:r>
            <a:r>
              <a:rPr lang="ru-RU" dirty="0"/>
              <a:t> программы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Определение объема нагрузки отводимой на самостоятельную работу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Определение наименования адаптационного курса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Формирование условий реализации программы</a:t>
            </a:r>
          </a:p>
          <a:p>
            <a:pPr lvl="1">
              <a:buFont typeface="Wingdings" pitchFamily="2" charset="2"/>
              <a:buChar char="Ø"/>
            </a:pPr>
            <a:endParaRPr lang="ru-RU" dirty="0"/>
          </a:p>
          <a:p>
            <a:pPr lvl="1"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360" y="142853"/>
            <a:ext cx="7167497" cy="107156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Алгоритм  разработки 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программ ОО по ТОП-50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47987" y="1921586"/>
            <a:ext cx="7772870" cy="382693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8" y="357166"/>
            <a:ext cx="1211685" cy="257176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24339" y="1938630"/>
            <a:ext cx="1472898" cy="81782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Утверждение ФГОС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4045" y="3346537"/>
            <a:ext cx="3465013" cy="29395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b="1" dirty="0"/>
              <a:t>Разработка ПООП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5214" y="3544866"/>
            <a:ext cx="1484334" cy="9645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Определение особенности программы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3571876"/>
            <a:ext cx="1456151" cy="9895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Разработка спецификаций ОК и ПК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54157" y="4599141"/>
            <a:ext cx="3279913" cy="4363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Разработка УМК, программ УД и ПМ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86425" y="5139848"/>
            <a:ext cx="3175348" cy="4363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Разработка ФОС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1329120" y="2780779"/>
            <a:ext cx="413359" cy="551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flipV="1">
            <a:off x="3231580" y="2730673"/>
            <a:ext cx="413360" cy="5887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13991" y="1941534"/>
            <a:ext cx="1369286" cy="8267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Организация экспертизы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62397" y="1966587"/>
            <a:ext cx="770351" cy="40459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/>
              <a:t>Внесение в реестр примерных программ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3973883" y="2116899"/>
            <a:ext cx="507304" cy="5010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38275" y="1954787"/>
            <a:ext cx="2564704" cy="98955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Разработка программы ОО СПО, включая фонд оценочных средств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5242142" y="2116899"/>
            <a:ext cx="293954" cy="538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10567" y="3193112"/>
            <a:ext cx="2555309" cy="87682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Создание ресурсного обеспечения программы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6553972" y="2906039"/>
            <a:ext cx="385175" cy="313151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581066" y="4069508"/>
            <a:ext cx="375781" cy="300625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45417" y="5396014"/>
            <a:ext cx="2657562" cy="89009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Проведение мониторинга успешности реализации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467814" y="4345281"/>
            <a:ext cx="2602283" cy="774527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Организация ГИА в виде демонстрационного экзамена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6600330" y="5139849"/>
            <a:ext cx="375781" cy="33102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864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53400" cy="9906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Основные этапы разработки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Подготовительный  </a:t>
            </a:r>
            <a:r>
              <a:rPr lang="ru-RU" i="1" dirty="0"/>
              <a:t>(определение специфики использования вариативной части, формирование рабочей группы, подбор документов для разработки, подготовка кадров)</a:t>
            </a:r>
          </a:p>
          <a:p>
            <a:r>
              <a:rPr lang="ru-RU" b="1" dirty="0"/>
              <a:t>Аналитический</a:t>
            </a:r>
            <a:r>
              <a:rPr lang="ru-RU" dirty="0"/>
              <a:t>  </a:t>
            </a:r>
            <a:r>
              <a:rPr lang="ru-RU" i="1" dirty="0"/>
              <a:t>(сравнительный анализ ФГОС  ПООП, ПС, описание родственной компетенции </a:t>
            </a:r>
            <a:r>
              <a:rPr lang="en-US" i="1" dirty="0"/>
              <a:t>WS</a:t>
            </a:r>
            <a:r>
              <a:rPr lang="ru-RU" i="1" dirty="0"/>
              <a:t>, выявление дополнительных элементов программы для введения</a:t>
            </a:r>
            <a:r>
              <a:rPr lang="en-US" i="1" dirty="0"/>
              <a:t>)</a:t>
            </a:r>
            <a:endParaRPr lang="ru-RU" i="1" dirty="0"/>
          </a:p>
          <a:p>
            <a:r>
              <a:rPr lang="ru-RU" b="1" dirty="0"/>
              <a:t>Содержательный </a:t>
            </a:r>
            <a:r>
              <a:rPr lang="ru-RU" i="1" dirty="0"/>
              <a:t>(формирование основной образовательной программы, разработка содержания элементов вариативной части, формирование условий для реализации программы, получение лицензии на реализацию программы)</a:t>
            </a:r>
          </a:p>
          <a:p>
            <a:r>
              <a:rPr lang="ru-RU" b="1" i="1" dirty="0"/>
              <a:t>Организационный </a:t>
            </a:r>
            <a:r>
              <a:rPr lang="ru-RU" i="1" dirty="0"/>
              <a:t>(разработка стратегии развития условий реализации программы, формирование локальных нормативных актов, реклама новой образовательной услуги, набор группы на новую программу, реализация  программы, мониторинг </a:t>
            </a:r>
            <a:r>
              <a:rPr lang="ru-RU" i="1" dirty="0" err="1"/>
              <a:t>востребованности</a:t>
            </a:r>
            <a:r>
              <a:rPr lang="ru-RU" i="1" dirty="0"/>
              <a:t> услуги, удовлетворенности работодателей, успешности реализации)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928710"/>
          </a:xfrm>
        </p:spPr>
        <p:txBody>
          <a:bodyPr>
            <a:normAutofit fontScale="90000"/>
          </a:bodyPr>
          <a:lstStyle/>
          <a:p>
            <a:pPr>
              <a:buSzPct val="100000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Свободы образовательной организации реализуемые в ПООП</a:t>
            </a:r>
          </a:p>
        </p:txBody>
      </p:sp>
      <p:sp>
        <p:nvSpPr>
          <p:cNvPr id="15363" name="Rectangle 2"/>
          <p:cNvSpPr>
            <a:spLocks noGrp="1"/>
          </p:cNvSpPr>
          <p:nvPr>
            <p:ph sz="quarter" idx="1"/>
          </p:nvPr>
        </p:nvSpPr>
        <p:spPr>
          <a:xfrm>
            <a:off x="2362200" y="1500174"/>
            <a:ext cx="6567518" cy="5000660"/>
          </a:xfrm>
        </p:spPr>
        <p:txBody>
          <a:bodyPr/>
          <a:lstStyle/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endParaRPr lang="ru-RU" sz="2000" dirty="0">
              <a:solidFill>
                <a:srgbClr val="000000"/>
              </a:solidFill>
              <a:ea typeface="Tw Cen MT" pitchFamily="34" charset="0"/>
              <a:cs typeface="Tw Cen MT" pitchFamily="34" charset="0"/>
              <a:sym typeface="Tw Cen MT" pitchFamily="34" charset="0"/>
            </a:endParaRP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Соотношение инвариантной и вариативной составляющей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Номенклатура учебных дисциплин и профессиональных модулей инвариантной части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Объем нагрузки на практики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Выделение обязательного минимума  лабораторных и практических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Выделение учебной нагрузки на промежуточную аттестацию</a:t>
            </a:r>
          </a:p>
          <a:p>
            <a:pPr>
              <a:spcBef>
                <a:spcPts val="713"/>
              </a:spcBef>
              <a:buClr>
                <a:srgbClr val="F3A447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Типовые задания для ГИА для части проводимой в виде демонстрационного экзамена</a:t>
            </a:r>
          </a:p>
        </p:txBody>
      </p:sp>
    </p:spTree>
    <p:extLst>
      <p:ext uri="{BB962C8B-B14F-4D97-AF65-F5344CB8AC3E}">
        <p14:creationId xmlns:p14="http://schemas.microsoft.com/office/powerpoint/2010/main" val="2938753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pattFill prst="pct5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pPr>
              <a:buSzPct val="100000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w Cen MT" pitchFamily="34" charset="0"/>
                <a:cs typeface="Tw Cen MT" pitchFamily="34" charset="0"/>
                <a:sym typeface="Tw Cen MT" pitchFamily="34" charset="0"/>
              </a:rPr>
              <a:t>Структура примерной программы</a:t>
            </a:r>
          </a:p>
        </p:txBody>
      </p:sp>
      <p:sp>
        <p:nvSpPr>
          <p:cNvPr id="16387" name="Rectangle 2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9144000" cy="5301208"/>
          </a:xfrm>
          <a:pattFill prst="pct5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ru-RU" sz="1600" b="1" dirty="0"/>
              <a:t>Раздел 1. Общие положения</a:t>
            </a:r>
            <a:endParaRPr lang="ru-RU" sz="1600" dirty="0"/>
          </a:p>
          <a:p>
            <a:r>
              <a:rPr lang="ru-RU" sz="1600" b="1" dirty="0"/>
              <a:t>Раздел 2. Общая характеристика образовательной программы </a:t>
            </a:r>
            <a:endParaRPr lang="ru-RU" sz="1600" dirty="0"/>
          </a:p>
          <a:p>
            <a:r>
              <a:rPr lang="ru-RU" sz="1600" b="1" dirty="0"/>
              <a:t>Раздел 3. Характеристика профессиональной деятельности выпускника</a:t>
            </a:r>
            <a:endParaRPr lang="ru-RU" sz="1600" dirty="0"/>
          </a:p>
          <a:p>
            <a:r>
              <a:rPr lang="ru-RU" sz="1600" b="1" dirty="0"/>
              <a:t>Раздел 4. Планируемые результаты освоения образовательной программы </a:t>
            </a:r>
            <a:endParaRPr lang="ru-RU" sz="1600" dirty="0"/>
          </a:p>
          <a:p>
            <a:r>
              <a:rPr lang="ru-RU" sz="1600" b="1" dirty="0"/>
              <a:t>Раздел 5. Примерная структура образовательной программы</a:t>
            </a:r>
            <a:endParaRPr lang="ru-RU" sz="1600" dirty="0"/>
          </a:p>
          <a:p>
            <a:r>
              <a:rPr lang="ru-RU" sz="1600" b="1" dirty="0"/>
              <a:t>Раздел 6. Примерные условия реализации образовательной программы</a:t>
            </a:r>
            <a:endParaRPr lang="ru-RU" sz="1600" dirty="0"/>
          </a:p>
          <a:p>
            <a:r>
              <a:rPr lang="ru-RU" sz="1600" b="1" dirty="0"/>
              <a:t>Раздел 7. </a:t>
            </a:r>
            <a:r>
              <a:rPr lang="ru-RU" sz="1600" b="1" i="1" dirty="0"/>
              <a:t>Формирование фонда оценочных средств для проведения государственной итоговой аттестации и организация оценочных процедур по программе</a:t>
            </a:r>
            <a:endParaRPr lang="ru-RU" sz="1600" i="1" dirty="0"/>
          </a:p>
          <a:p>
            <a:r>
              <a:rPr lang="ru-RU" sz="1600" b="1" dirty="0"/>
              <a:t>Раздел 8. Разработчики примерной основной образовательной программы </a:t>
            </a:r>
            <a:endParaRPr lang="ru-RU" sz="1600" dirty="0"/>
          </a:p>
          <a:p>
            <a:r>
              <a:rPr lang="ru-RU" sz="1600" b="1" dirty="0"/>
              <a:t>ПРИЛОЖЕНИЯ</a:t>
            </a:r>
            <a:endParaRPr lang="ru-RU" sz="1600" dirty="0"/>
          </a:p>
          <a:p>
            <a:pPr lvl="0"/>
            <a:r>
              <a:rPr lang="ru-RU" sz="1600" u="sng" dirty="0"/>
              <a:t>Программы профессиональных модулей.</a:t>
            </a:r>
            <a:endParaRPr lang="ru-RU" sz="1600" dirty="0"/>
          </a:p>
          <a:p>
            <a:r>
              <a:rPr lang="ru-RU" sz="1600" dirty="0"/>
              <a:t>Приложение </a:t>
            </a:r>
            <a:r>
              <a:rPr lang="en-US" sz="1600" dirty="0"/>
              <a:t>I</a:t>
            </a:r>
            <a:r>
              <a:rPr lang="ru-RU" sz="1600" dirty="0"/>
              <a:t>.1. Примерная рабочая программа профессионального модуля «_______________»</a:t>
            </a:r>
          </a:p>
          <a:p>
            <a:pPr lvl="0"/>
            <a:r>
              <a:rPr lang="ru-RU" sz="1600" u="sng" dirty="0"/>
              <a:t>Программы учебных дисциплин.</a:t>
            </a:r>
            <a:endParaRPr lang="ru-RU" sz="1600" dirty="0"/>
          </a:p>
          <a:p>
            <a:r>
              <a:rPr lang="ru-RU" sz="1600" dirty="0"/>
              <a:t>Приложение </a:t>
            </a:r>
            <a:r>
              <a:rPr lang="en-US" sz="1600" dirty="0"/>
              <a:t>II</a:t>
            </a:r>
            <a:r>
              <a:rPr lang="ru-RU" sz="1600" dirty="0"/>
              <a:t>.1. Примерная рабочая программа учебной дисциплины «________________»</a:t>
            </a:r>
          </a:p>
          <a:p>
            <a:r>
              <a:rPr lang="ru-RU" sz="1600" i="1" dirty="0"/>
              <a:t>Приложение </a:t>
            </a:r>
            <a:r>
              <a:rPr lang="en-US" sz="1600" i="1" dirty="0"/>
              <a:t>III </a:t>
            </a:r>
            <a:r>
              <a:rPr lang="ru-RU" sz="1600" i="1" dirty="0"/>
              <a:t>Типовые задания для ГИА</a:t>
            </a:r>
          </a:p>
        </p:txBody>
      </p:sp>
    </p:spTree>
    <p:extLst>
      <p:ext uri="{BB962C8B-B14F-4D97-AF65-F5344CB8AC3E}">
        <p14:creationId xmlns:p14="http://schemas.microsoft.com/office/powerpoint/2010/main" val="32889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>
              <a:lumMod val="65000"/>
              <a:lumOff val="3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Объем работы по разделам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25459339"/>
              </p:ext>
            </p:extLst>
          </p:nvPr>
        </p:nvGraphicFramePr>
        <p:xfrm>
          <a:off x="395536" y="1600200"/>
          <a:ext cx="8568952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2505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>
              <a:lumMod val="65000"/>
              <a:lumOff val="3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Разработка программы образовательной организации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12476988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678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f10352479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9d035d7d-02e5-4a00-8b62-9a556aabc7b5">english</DirectSourceMarket>
    <ApprovalStatus xmlns="9d035d7d-02e5-4a00-8b62-9a556aabc7b5">In Progress</ApprovalStatus>
    <MarketSpecific xmlns="9d035d7d-02e5-4a00-8b62-9a556aabc7b5" xsi:nil="true"/>
    <PrimaryImageGen xmlns="9d035d7d-02e5-4a00-8b62-9a556aabc7b5">true</PrimaryImageGen>
    <ThumbnailAssetId xmlns="9d035d7d-02e5-4a00-8b62-9a556aabc7b5" xsi:nil="true"/>
    <LegacyData xmlns="9d035d7d-02e5-4a00-8b62-9a556aabc7b5">Manager:;BuildStatus:Publish Pending;MockupPath:</LegacyData>
    <NumericId xmlns="9d035d7d-02e5-4a00-8b62-9a556aabc7b5">-1</NumericId>
    <TPFriendlyName xmlns="9d035d7d-02e5-4a00-8b62-9a556aabc7b5">Учебная презентация курса института (оформление "набросок")</TPFriendlyName>
    <BusinessGroup xmlns="9d035d7d-02e5-4a00-8b62-9a556aabc7b5" xsi:nil="true"/>
    <APEditor xmlns="9d035d7d-02e5-4a00-8b62-9a556aabc7b5">
      <UserInfo>
        <DisplayName>REDMOND\v-luannv</DisplayName>
        <AccountId>103</AccountId>
        <AccountType/>
      </UserInfo>
    </APEditor>
    <SourceTitle xmlns="9d035d7d-02e5-4a00-8b62-9a556aabc7b5">Academic presentation for college course (paper and pencil design)</SourceTitle>
    <OpenTemplate xmlns="9d035d7d-02e5-4a00-8b62-9a556aabc7b5">true</OpenTemplate>
    <UALocComments xmlns="9d035d7d-02e5-4a00-8b62-9a556aabc7b5" xsi:nil="true"/>
    <ParentAssetId xmlns="9d035d7d-02e5-4a00-8b62-9a556aabc7b5" xsi:nil="true"/>
    <PublishStatusLookup xmlns="9d035d7d-02e5-4a00-8b62-9a556aabc7b5">
      <Value>82095</Value>
      <Value>410575</Value>
    </PublishStatusLookup>
    <IntlLangReviewDate xmlns="9d035d7d-02e5-4a00-8b62-9a556aabc7b5" xsi:nil="true"/>
    <LastPublishResultLookup xmlns="9d035d7d-02e5-4a00-8b62-9a556aabc7b5" xsi:nil="true"/>
    <MachineTranslated xmlns="9d035d7d-02e5-4a00-8b62-9a556aabc7b5" xsi:nil="true"/>
    <Providers xmlns="9d035d7d-02e5-4a00-8b62-9a556aabc7b5" xsi:nil="true"/>
    <OriginalSourceMarket xmlns="9d035d7d-02e5-4a00-8b62-9a556aabc7b5">english</OriginalSourceMarket>
    <TPInstallLocation xmlns="9d035d7d-02e5-4a00-8b62-9a556aabc7b5">{My Templates}</TPInstallLocation>
    <APDescription xmlns="9d035d7d-02e5-4a00-8b62-9a556aabc7b5" xsi:nil="true"/>
    <ClipArtFilename xmlns="9d035d7d-02e5-4a00-8b62-9a556aabc7b5" xsi:nil="true"/>
    <ContentItem xmlns="9d035d7d-02e5-4a00-8b62-9a556aabc7b5" xsi:nil="true"/>
    <PublishTargets xmlns="9d035d7d-02e5-4a00-8b62-9a556aabc7b5">OfficeOnline</PublishTargets>
    <TimesCloned xmlns="9d035d7d-02e5-4a00-8b62-9a556aabc7b5" xsi:nil="true"/>
    <LastHandOff xmlns="9d035d7d-02e5-4a00-8b62-9a556aabc7b5" xsi:nil="true"/>
    <Provider xmlns="9d035d7d-02e5-4a00-8b62-9a556aabc7b5">EY006220130</Provider>
    <AssetStart xmlns="9d035d7d-02e5-4a00-8b62-9a556aabc7b5">2009-06-18T10:05:45+00:00</AssetStart>
    <AcquiredFrom xmlns="9d035d7d-02e5-4a00-8b62-9a556aabc7b5" xsi:nil="true"/>
    <FriendlyTitle xmlns="9d035d7d-02e5-4a00-8b62-9a556aabc7b5" xsi:nil="true"/>
    <ArtSampleDocs xmlns="9d035d7d-02e5-4a00-8b62-9a556aabc7b5" xsi:nil="true"/>
    <TPClientViewer xmlns="9d035d7d-02e5-4a00-8b62-9a556aabc7b5">Microsoft Office PowerPoint</TPClientViewer>
    <UACurrentWords xmlns="9d035d7d-02e5-4a00-8b62-9a556aabc7b5">0</UACurrentWords>
    <UALocRecommendation xmlns="9d035d7d-02e5-4a00-8b62-9a556aabc7b5">Localize</UALocRecommendation>
    <Manager xmlns="9d035d7d-02e5-4a00-8b62-9a556aabc7b5" xsi:nil="true"/>
    <IsDeleted xmlns="9d035d7d-02e5-4a00-8b62-9a556aabc7b5">false</IsDeleted>
    <ShowIn xmlns="9d035d7d-02e5-4a00-8b62-9a556aabc7b5" xsi:nil="true"/>
    <UANotes xmlns="9d035d7d-02e5-4a00-8b62-9a556aabc7b5" xsi:nil="true"/>
    <VoteCount xmlns="9d035d7d-02e5-4a00-8b62-9a556aabc7b5" xsi:nil="true"/>
    <CSXHash xmlns="9d035d7d-02e5-4a00-8b62-9a556aabc7b5" xsi:nil="true"/>
    <TemplateStatus xmlns="9d035d7d-02e5-4a00-8b62-9a556aabc7b5">Complete</TemplateStatus>
    <OOCacheId xmlns="9d035d7d-02e5-4a00-8b62-9a556aabc7b5" xsi:nil="true"/>
    <Downloads xmlns="9d035d7d-02e5-4a00-8b62-9a556aabc7b5">0</Downloads>
    <AssetExpire xmlns="9d035d7d-02e5-4a00-8b62-9a556aabc7b5">2100-01-01T00:00:00+00:00</AssetExpire>
    <DSATActionTaken xmlns="9d035d7d-02e5-4a00-8b62-9a556aabc7b5" xsi:nil="true"/>
    <CSXSubmissionMarket xmlns="9d035d7d-02e5-4a00-8b62-9a556aabc7b5" xsi:nil="true"/>
    <SubmitterId xmlns="9d035d7d-02e5-4a00-8b62-9a556aabc7b5" xsi:nil="true"/>
    <TPExecutable xmlns="9d035d7d-02e5-4a00-8b62-9a556aabc7b5" xsi:nil="true"/>
    <EditorialTags xmlns="9d035d7d-02e5-4a00-8b62-9a556aabc7b5" xsi:nil="true"/>
    <AssetType xmlns="9d035d7d-02e5-4a00-8b62-9a556aabc7b5">TP</AssetType>
    <BugNumber xmlns="9d035d7d-02e5-4a00-8b62-9a556aabc7b5" xsi:nil="true"/>
    <ApprovalLog xmlns="9d035d7d-02e5-4a00-8b62-9a556aabc7b5" xsi:nil="true"/>
    <CSXUpdate xmlns="9d035d7d-02e5-4a00-8b62-9a556aabc7b5">false</CSXUpdate>
    <CSXSubmissionDate xmlns="9d035d7d-02e5-4a00-8b62-9a556aabc7b5" xsi:nil="true"/>
    <Milestone xmlns="9d035d7d-02e5-4a00-8b62-9a556aabc7b5" xsi:nil="true"/>
    <TPComponent xmlns="9d035d7d-02e5-4a00-8b62-9a556aabc7b5">PPTFiles</TPComponent>
    <OriginAsset xmlns="9d035d7d-02e5-4a00-8b62-9a556aabc7b5" xsi:nil="true"/>
    <Component xmlns="91e8d559-4d54-460d-ba58-5d5027f88b4d" xsi:nil="true"/>
    <Description0 xmlns="91e8d559-4d54-460d-ba58-5d5027f88b4d" xsi:nil="true"/>
    <AssetId xmlns="9d035d7d-02e5-4a00-8b62-9a556aabc7b5">TP010352479</AssetId>
    <TPApplication xmlns="9d035d7d-02e5-4a00-8b62-9a556aabc7b5">PowerPoint</TPApplication>
    <TPLaunchHelpLink xmlns="9d035d7d-02e5-4a00-8b62-9a556aabc7b5" xsi:nil="true"/>
    <IntlLocPriority xmlns="9d035d7d-02e5-4a00-8b62-9a556aabc7b5" xsi:nil="true"/>
    <PolicheckWords xmlns="9d035d7d-02e5-4a00-8b62-9a556aabc7b5" xsi:nil="true"/>
    <CrawlForDependencies xmlns="9d035d7d-02e5-4a00-8b62-9a556aabc7b5">false</CrawlForDependencies>
    <PlannedPubDate xmlns="9d035d7d-02e5-4a00-8b62-9a556aabc7b5" xsi:nil="true"/>
    <IntlLangReviewer xmlns="9d035d7d-02e5-4a00-8b62-9a556aabc7b5" xsi:nil="true"/>
    <HandoffToMSDN xmlns="9d035d7d-02e5-4a00-8b62-9a556aabc7b5" xsi:nil="true"/>
    <TrustLevel xmlns="9d035d7d-02e5-4a00-8b62-9a556aabc7b5">1 Microsoft Managed Content</TrustLevel>
    <IsSearchable xmlns="9d035d7d-02e5-4a00-8b62-9a556aabc7b5">false</IsSearchable>
    <TPNamespace xmlns="9d035d7d-02e5-4a00-8b62-9a556aabc7b5">POWERPNT</TPNamespace>
    <TemplateTemplateType xmlns="9d035d7d-02e5-4a00-8b62-9a556aabc7b5">PowerPoint 12 Default</TemplateTemplateType>
    <Markets xmlns="9d035d7d-02e5-4a00-8b62-9a556aabc7b5"/>
    <AverageRating xmlns="9d035d7d-02e5-4a00-8b62-9a556aabc7b5" xsi:nil="true"/>
    <IntlLangReview xmlns="9d035d7d-02e5-4a00-8b62-9a556aabc7b5" xsi:nil="true"/>
    <UAProjectedTotalWords xmlns="9d035d7d-02e5-4a00-8b62-9a556aabc7b5" xsi:nil="true"/>
    <OutputCachingOn xmlns="9d035d7d-02e5-4a00-8b62-9a556aabc7b5">false</OutputCachingOn>
    <APAuthor xmlns="9d035d7d-02e5-4a00-8b62-9a556aabc7b5">
      <UserInfo>
        <DisplayName>REDMOND\cynvey</DisplayName>
        <AccountId>241</AccountId>
        <AccountType/>
      </UserInfo>
    </APAuthor>
    <TPAppVersion xmlns="9d035d7d-02e5-4a00-8b62-9a556aabc7b5">12</TPAppVersion>
    <TPCommandLine xmlns="9d035d7d-02e5-4a00-8b62-9a556aabc7b5">{PP} /n {FilePath}</TPCommandLine>
    <EditorialStatus xmlns="9d035d7d-02e5-4a00-8b62-9a556aabc7b5">Complete</EditorialStatus>
    <TPLaunchHelpLinkType xmlns="9d035d7d-02e5-4a00-8b62-9a556aabc7b5" xsi:nil="true"/>
    <LastModifiedDateTime xmlns="9d035d7d-02e5-4a00-8b62-9a556aabc7b5" xsi:nil="true"/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LocProcessedForMarketsLookup xmlns="9d035d7d-02e5-4a00-8b62-9a556aabc7b5" xsi:nil="true"/>
    <LocOverallHandbackStatusLookup xmlns="9d035d7d-02e5-4a00-8b62-9a556aabc7b5" xsi:nil="true"/>
    <LocLastLocAttemptVersionLookup xmlns="9d035d7d-02e5-4a00-8b62-9a556aabc7b5">70810</LocLastLocAttemptVersionLookup>
    <LocNewPublishedVersionLookup xmlns="9d035d7d-02e5-4a00-8b62-9a556aabc7b5" xsi:nil="true"/>
    <LocProcessedForHandoffsLookup xmlns="9d035d7d-02e5-4a00-8b62-9a556aabc7b5" xsi:nil="true"/>
    <CampaignTagsTaxHTField0 xmlns="9d035d7d-02e5-4a00-8b62-9a556aabc7b5">
      <Terms xmlns="http://schemas.microsoft.com/office/infopath/2007/PartnerControls"/>
    </CampaignTagsTaxHTField0>
    <LocLastLocAttemptVersionTypeLookup xmlns="9d035d7d-02e5-4a00-8b62-9a556aabc7b5" xsi:nil="true"/>
    <LocOverallLocStatusLookup xmlns="9d035d7d-02e5-4a00-8b62-9a556aabc7b5" xsi:nil="true"/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LocPublishedDependentAssetsLookup xmlns="9d035d7d-02e5-4a00-8b62-9a556aabc7b5" xsi:nil="true"/>
    <LocPublishedLinkedAssetsLookup xmlns="9d035d7d-02e5-4a00-8b62-9a556aabc7b5" xsi:nil="true"/>
    <RecommendationsModifier xmlns="9d035d7d-02e5-4a00-8b62-9a556aabc7b5" xsi:nil="true"/>
    <LocManualTestRequired xmlns="9d035d7d-02e5-4a00-8b62-9a556aabc7b5" xsi:nil="true"/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OverallPreviewStatusLookup xmlns="9d035d7d-02e5-4a00-8b62-9a556aabc7b5" xsi:nil="true"/>
    <LocOverallPublishStatusLookup xmlns="9d035d7d-02e5-4a00-8b62-9a556aabc7b5" xsi:nil="true"/>
    <OriginalRelease xmlns="9d035d7d-02e5-4a00-8b62-9a556aabc7b5">14</OriginalRelease>
    <LocMarketGroupTiers2 xmlns="9d035d7d-02e5-4a00-8b62-9a556aabc7b5" xsi:nil="true"/>
  </documentManagement>
</p:properties>
</file>

<file path=customXml/itemProps1.xml><?xml version="1.0" encoding="utf-8"?>
<ds:datastoreItem xmlns:ds="http://schemas.openxmlformats.org/officeDocument/2006/customXml" ds:itemID="{9A5F1B70-BC83-4BED-8254-7DFE80C1B0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4FFEA1-43A1-40BE-8523-D90AC15F4E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760781-6411-4A76-95E7-DB7E56847A92}">
  <ds:schemaRefs>
    <ds:schemaRef ds:uri="9d035d7d-02e5-4a00-8b62-9a556aabc7b5"/>
    <ds:schemaRef ds:uri="http://purl.org/dc/terms/"/>
    <ds:schemaRef ds:uri="http://purl.org/dc/elements/1.1/"/>
    <ds:schemaRef ds:uri="91e8d559-4d54-460d-ba58-5d5027f88b4d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tf10352479</Template>
  <TotalTime>0</TotalTime>
  <Words>1294</Words>
  <Application>Microsoft Office PowerPoint</Application>
  <PresentationFormat>Экран (4:3)</PresentationFormat>
  <Paragraphs>260</Paragraphs>
  <Slides>27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Roboto</vt:lpstr>
      <vt:lpstr>Tw Cen MT</vt:lpstr>
      <vt:lpstr>Wingdings</vt:lpstr>
      <vt:lpstr>Wingdings 2</vt:lpstr>
      <vt:lpstr>tf10352479</vt:lpstr>
      <vt:lpstr>Разработка образовательных программ и учебных планов образовательных организаций в современных условиях:  требования ФГОС и примерных программ</vt:lpstr>
      <vt:lpstr>Используемые  документы</vt:lpstr>
      <vt:lpstr>Задачи решаемые при  разработке программ образовательной организации </vt:lpstr>
      <vt:lpstr>Алгоритм  разработки  программ ОО по ТОП-50</vt:lpstr>
      <vt:lpstr>Основные этапы разработки</vt:lpstr>
      <vt:lpstr>Свободы образовательной организации реализуемые в ПООП</vt:lpstr>
      <vt:lpstr>Структура примерной программы</vt:lpstr>
      <vt:lpstr>Объем работы по разделам</vt:lpstr>
      <vt:lpstr>Разработка программы образовательной организации</vt:lpstr>
      <vt:lpstr>Общие положения</vt:lpstr>
      <vt:lpstr>Общая характеристика образовательной программы</vt:lpstr>
      <vt:lpstr>Характеристика профессиональной деятельности выпускника</vt:lpstr>
      <vt:lpstr>Планируемые результаты освоения образовательной программы</vt:lpstr>
      <vt:lpstr>Форма оформления</vt:lpstr>
      <vt:lpstr>Примерная структура образовательной программы</vt:lpstr>
      <vt:lpstr>Особенности учебного плана</vt:lpstr>
      <vt:lpstr>Определение структуры программы</vt:lpstr>
      <vt:lpstr>Формат учебного плана</vt:lpstr>
      <vt:lpstr>Общеобразовательная подготовка в рамках программы СПО</vt:lpstr>
      <vt:lpstr>Внимание!</vt:lpstr>
      <vt:lpstr>Общеобразовательная подготовка</vt:lpstr>
      <vt:lpstr>ТРЕБОВАНИЯ ФГОС к  программе образовательной организации</vt:lpstr>
      <vt:lpstr>Особенности  требований ФГОС к структуре программы</vt:lpstr>
      <vt:lpstr>Учет требований ФГОС</vt:lpstr>
      <vt:lpstr>Учет требований ПООП</vt:lpstr>
      <vt:lpstr>Главная цель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2017-08-20T11:07:15Z</dcterms:created>
  <dcterms:modified xsi:type="dcterms:W3CDTF">2017-08-28T22:00:09Z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TC101671251049</vt:lpwstr>
  </property>
  <property fmtid="{D5CDD505-2E9C-101B-9397-08002B2CF9AE}" pid="3" name="ContentTypeId">
    <vt:lpwstr>0x010100BB2780C3CC07BD4BAA623FF9571645580400D1570604EA743043A2641365C0E91715</vt:lpwstr>
  </property>
  <property fmtid="{D5CDD505-2E9C-101B-9397-08002B2CF9AE}" pid="4" name="ImageGenCounter">
    <vt:i4>0</vt:i4>
  </property>
  <property fmtid="{D5CDD505-2E9C-101B-9397-08002B2CF9AE}" pid="5" name="APTrustLevel">
    <vt:r8>1</vt:r8>
  </property>
  <property fmtid="{D5CDD505-2E9C-101B-9397-08002B2CF9AE}" pid="6" name="ImageGenStatus">
    <vt:i4>0</vt:i4>
  </property>
  <property fmtid="{D5CDD505-2E9C-101B-9397-08002B2CF9AE}" pid="7" name="PolicheckStatus">
    <vt:i4>0</vt:i4>
  </property>
  <property fmtid="{D5CDD505-2E9C-101B-9397-08002B2CF9AE}" pid="8" name="Applications">
    <vt:lpwstr>67;#Template 12;#53;#PowerPoint 12;#407;#PowerPoint 14</vt:lpwstr>
  </property>
  <property fmtid="{D5CDD505-2E9C-101B-9397-08002B2CF9AE}" pid="9" name="PolicheckCounter">
    <vt:i4>0</vt:i4>
  </property>
  <property fmtid="{D5CDD505-2E9C-101B-9397-08002B2CF9AE}" pid="10" name="Order">
    <vt:r8>6648600</vt:r8>
  </property>
</Properties>
</file>